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1"/>
  </p:sldMasterIdLst>
  <p:notesMasterIdLst>
    <p:notesMasterId r:id="rId17"/>
  </p:notesMasterIdLst>
  <p:handoutMasterIdLst>
    <p:handoutMasterId r:id="rId18"/>
  </p:handoutMasterIdLst>
  <p:sldIdLst>
    <p:sldId id="330" r:id="rId2"/>
    <p:sldId id="587" r:id="rId3"/>
    <p:sldId id="588" r:id="rId4"/>
    <p:sldId id="589" r:id="rId5"/>
    <p:sldId id="590" r:id="rId6"/>
    <p:sldId id="591" r:id="rId7"/>
    <p:sldId id="592" r:id="rId8"/>
    <p:sldId id="593" r:id="rId9"/>
    <p:sldId id="594" r:id="rId10"/>
    <p:sldId id="487" r:id="rId11"/>
    <p:sldId id="595" r:id="rId12"/>
    <p:sldId id="596" r:id="rId13"/>
    <p:sldId id="597" r:id="rId14"/>
    <p:sldId id="598" r:id="rId15"/>
    <p:sldId id="599" r:id="rId1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B50B"/>
    <a:srgbClr val="FF0000"/>
    <a:srgbClr val="CCFFFF"/>
    <a:srgbClr val="66FF66"/>
    <a:srgbClr val="0099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9" autoAdjust="0"/>
    <p:restoredTop sz="83379" autoAdjust="0"/>
  </p:normalViewPr>
  <p:slideViewPr>
    <p:cSldViewPr>
      <p:cViewPr varScale="1">
        <p:scale>
          <a:sx n="105" d="100"/>
          <a:sy n="105" d="100"/>
        </p:scale>
        <p:origin x="16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5" d="100"/>
          <a:sy n="85" d="100"/>
        </p:scale>
        <p:origin x="-3768" y="-96"/>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US"/>
              <a:t>Morgan Kaufmann Publishers</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defRPr>
            </a:lvl1pPr>
          </a:lstStyle>
          <a:p>
            <a:pPr>
              <a:defRPr/>
            </a:pPr>
            <a:fld id="{267C8BCC-0447-4745-94ED-378CE8635A27}" type="datetime4">
              <a:rPr lang="en-US"/>
              <a:pPr>
                <a:defRPr/>
              </a:pPr>
              <a:t>September 7, 2018</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US"/>
              <a:t>Chapter 1 — Computer Abstractions and Technology</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charset="0"/>
              </a:defRPr>
            </a:lvl1pPr>
          </a:lstStyle>
          <a:p>
            <a:pPr>
              <a:defRPr/>
            </a:pPr>
            <a:fld id="{5CFEC518-7844-2143-A566-18651CAB58F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Times New Roman" pitchFamily="18" charset="0"/>
              </a:defRPr>
            </a:lvl1pPr>
          </a:lstStyle>
          <a:p>
            <a:pPr>
              <a:defRPr/>
            </a:pPr>
            <a:r>
              <a:rPr lang="en-US"/>
              <a:t>Morgan Kaufmann Publishers</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smtClean="0">
                <a:latin typeface="Times New Roman" pitchFamily="18" charset="0"/>
              </a:defRPr>
            </a:lvl1pPr>
          </a:lstStyle>
          <a:p>
            <a:pPr>
              <a:defRPr/>
            </a:pPr>
            <a:fld id="{97CC6111-B6E0-AF42-811D-9B96DE72BDAA}" type="datetime4">
              <a:rPr lang="en-US"/>
              <a:pPr>
                <a:defRPr/>
              </a:pPr>
              <a:t>September 7, 2018</a:t>
            </a:fld>
            <a:endParaRPr lang="en-US"/>
          </a:p>
        </p:txBody>
      </p:sp>
      <p:sp>
        <p:nvSpPr>
          <p:cNvPr id="16388"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Times New Roman" pitchFamily="18" charset="0"/>
              </a:defRPr>
            </a:lvl1pPr>
          </a:lstStyle>
          <a:p>
            <a:pPr>
              <a:defRPr/>
            </a:pPr>
            <a:r>
              <a:rPr lang="en-US"/>
              <a:t>Chapter 1 — Computer Abstractions and Technology</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smtClean="0">
                <a:latin typeface="Times New Roman" charset="0"/>
              </a:defRPr>
            </a:lvl1pPr>
          </a:lstStyle>
          <a:p>
            <a:pPr>
              <a:defRPr/>
            </a:pPr>
            <a:fld id="{F08FD2BB-A72E-D242-B9C0-C256E65997B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Morgan Kaufmann Publishers</a:t>
            </a:r>
          </a:p>
        </p:txBody>
      </p:sp>
      <p:sp>
        <p:nvSpPr>
          <p:cNvPr id="5" name="Date Placeholder 4"/>
          <p:cNvSpPr>
            <a:spLocks noGrp="1"/>
          </p:cNvSpPr>
          <p:nvPr>
            <p:ph type="dt" idx="1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12"/>
          </p:nvPr>
        </p:nvSpPr>
        <p:spPr/>
        <p:txBody>
          <a:bodyPr/>
          <a:lstStyle/>
          <a:p>
            <a:pPr>
              <a:defRPr/>
            </a:pPr>
            <a:r>
              <a:rPr lang="en-US"/>
              <a:t>Chapter 1 — Computer Abstractions and Technology</a:t>
            </a:r>
          </a:p>
        </p:txBody>
      </p:sp>
      <p:sp>
        <p:nvSpPr>
          <p:cNvPr id="7" name="Slide Number Placeholder 6"/>
          <p:cNvSpPr>
            <a:spLocks noGrp="1"/>
          </p:cNvSpPr>
          <p:nvPr>
            <p:ph type="sldNum" sz="quarter" idx="13"/>
          </p:nvPr>
        </p:nvSpPr>
        <p:spPr/>
        <p:txBody>
          <a:bodyPr/>
          <a:lstStyle/>
          <a:p>
            <a:pPr>
              <a:defRPr/>
            </a:pPr>
            <a:fld id="{F08FD2BB-A72E-D242-B9C0-C256E65997B2}" type="slidenum">
              <a:rPr lang="en-US" altLang="en-US" smtClean="0"/>
              <a:pPr>
                <a:defRPr/>
              </a:pPr>
              <a:t>1</a:t>
            </a:fld>
            <a:endParaRPr lang="en-US" altLang="en-US"/>
          </a:p>
        </p:txBody>
      </p:sp>
    </p:spTree>
    <p:extLst>
      <p:ext uri="{BB962C8B-B14F-4D97-AF65-F5344CB8AC3E}">
        <p14:creationId xmlns:p14="http://schemas.microsoft.com/office/powerpoint/2010/main" val="177179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https://</a:t>
            </a:r>
            <a:r>
              <a:rPr lang="en-US" dirty="0" err="1"/>
              <a:t>www.cs.princeton.edu</a:t>
            </a:r>
            <a:r>
              <a:rPr lang="en-US" dirty="0"/>
              <a:t>/courses/archive/spring17/cos126/assignments/</a:t>
            </a:r>
            <a:r>
              <a:rPr lang="en-US" dirty="0" err="1"/>
              <a:t>hamming.html</a:t>
            </a:r>
            <a:endParaRPr lang="en-US" dirty="0"/>
          </a:p>
          <a:p>
            <a:endParaRPr lang="en-US" dirty="0"/>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13</a:t>
            </a:fld>
            <a:endParaRPr lang="en-US" altLang="en-US"/>
          </a:p>
        </p:txBody>
      </p:sp>
    </p:spTree>
    <p:extLst>
      <p:ext uri="{BB962C8B-B14F-4D97-AF65-F5344CB8AC3E}">
        <p14:creationId xmlns:p14="http://schemas.microsoft.com/office/powerpoint/2010/main" val="3415434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https://</a:t>
            </a:r>
            <a:r>
              <a:rPr lang="en-US" dirty="0" err="1"/>
              <a:t>www.cs.princeton.edu</a:t>
            </a:r>
            <a:r>
              <a:rPr lang="en-US" dirty="0"/>
              <a:t>/courses/archive/spring17/cos126/assignments/</a:t>
            </a:r>
            <a:r>
              <a:rPr lang="en-US" dirty="0" err="1"/>
              <a:t>hamming.html</a:t>
            </a:r>
            <a:endParaRPr lang="en-US" dirty="0"/>
          </a:p>
          <a:p>
            <a:endParaRPr lang="en-US" dirty="0"/>
          </a:p>
          <a:p>
            <a:r>
              <a:rPr lang="en-US" dirty="0"/>
              <a:t>Tells us which bit got flipped!</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14</a:t>
            </a:fld>
            <a:endParaRPr lang="en-US" altLang="en-US"/>
          </a:p>
        </p:txBody>
      </p:sp>
    </p:spTree>
    <p:extLst>
      <p:ext uri="{BB962C8B-B14F-4D97-AF65-F5344CB8AC3E}">
        <p14:creationId xmlns:p14="http://schemas.microsoft.com/office/powerpoint/2010/main" val="65231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https://</a:t>
            </a:r>
            <a:r>
              <a:rPr lang="en-US" dirty="0" err="1"/>
              <a:t>www.cs.princeton.edu</a:t>
            </a:r>
            <a:r>
              <a:rPr lang="en-US" dirty="0"/>
              <a:t>/courses/archive/spring17/cos126/assignments/</a:t>
            </a:r>
            <a:r>
              <a:rPr lang="en-US" dirty="0" err="1"/>
              <a:t>hamming.html</a:t>
            </a:r>
            <a:endParaRPr lang="en-US" dirty="0"/>
          </a:p>
          <a:p>
            <a:endParaRPr lang="en-US" dirty="0"/>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15</a:t>
            </a:fld>
            <a:endParaRPr lang="en-US" altLang="en-US"/>
          </a:p>
        </p:txBody>
      </p:sp>
    </p:spTree>
    <p:extLst>
      <p:ext uri="{BB962C8B-B14F-4D97-AF65-F5344CB8AC3E}">
        <p14:creationId xmlns:p14="http://schemas.microsoft.com/office/powerpoint/2010/main" val="428012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2</a:t>
            </a:fld>
            <a:endParaRPr lang="en-US" altLang="en-US"/>
          </a:p>
        </p:txBody>
      </p:sp>
    </p:spTree>
    <p:extLst>
      <p:ext uri="{BB962C8B-B14F-4D97-AF65-F5344CB8AC3E}">
        <p14:creationId xmlns:p14="http://schemas.microsoft.com/office/powerpoint/2010/main" val="412321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r>
              <a:rPr lang="en-US" dirty="0"/>
              <a:t>It’s an S-R latch. </a:t>
            </a:r>
            <a:r>
              <a:rPr lang="en-US" altLang="en-US" dirty="0"/>
              <a:t>Latches are asynchronous: Output changes soon after input changes</a:t>
            </a:r>
          </a:p>
          <a:p>
            <a:r>
              <a:rPr lang="en-US" altLang="en-US" dirty="0"/>
              <a:t>Flip-flops are synchronous: Output changes at the clock edge</a:t>
            </a:r>
          </a:p>
          <a:p>
            <a:r>
              <a:rPr lang="en-US" dirty="0"/>
              <a:t>A latch can be clocked or </a:t>
            </a:r>
            <a:r>
              <a:rPr lang="en-US" dirty="0" err="1"/>
              <a:t>unclocked</a:t>
            </a:r>
            <a:r>
              <a:rPr lang="en-US" dirty="0"/>
              <a:t>. The first S-R latch was </a:t>
            </a:r>
            <a:r>
              <a:rPr lang="en-US" dirty="0" err="1"/>
              <a:t>unclocked</a:t>
            </a:r>
            <a:r>
              <a:rPr lang="en-US" dirty="0"/>
              <a:t> and just changed whenever the input changed.</a:t>
            </a:r>
          </a:p>
          <a:p>
            <a:r>
              <a:rPr lang="en-US" dirty="0"/>
              <a:t>If </a:t>
            </a:r>
            <a:r>
              <a:rPr lang="en-US" dirty="0" err="1"/>
              <a:t>clccked</a:t>
            </a:r>
            <a:r>
              <a:rPr lang="en-US" dirty="0"/>
              <a:t>, it changes when the clock is asserted/high.</a:t>
            </a:r>
          </a:p>
          <a:p>
            <a:endParaRPr lang="en-US" altLang="en-US" dirty="0"/>
          </a:p>
          <a:p>
            <a:endParaRPr lang="en-US" dirty="0"/>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3</a:t>
            </a:fld>
            <a:endParaRPr lang="en-US" altLang="en-US"/>
          </a:p>
        </p:txBody>
      </p:sp>
    </p:spTree>
    <p:extLst>
      <p:ext uri="{BB962C8B-B14F-4D97-AF65-F5344CB8AC3E}">
        <p14:creationId xmlns:p14="http://schemas.microsoft.com/office/powerpoint/2010/main" val="1982036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D-latch. Has a clock input, but still changes as long as clock is high. MUST be clock edge to be a </a:t>
            </a:r>
            <a:r>
              <a:rPr lang="en-US" dirty="0" err="1"/>
              <a:t>fli</a:t>
            </a:r>
            <a:r>
              <a:rPr lang="en-US" dirty="0"/>
              <a:t>—flop.</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4</a:t>
            </a:fld>
            <a:endParaRPr lang="en-US" altLang="en-US"/>
          </a:p>
        </p:txBody>
      </p:sp>
    </p:spTree>
    <p:extLst>
      <p:ext uri="{BB962C8B-B14F-4D97-AF65-F5344CB8AC3E}">
        <p14:creationId xmlns:p14="http://schemas.microsoft.com/office/powerpoint/2010/main" val="194604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 Static, D = dynamic. D requires power to constantly refresh or you lose the value. Note that SRAM still loses the value without power, but as long as power is supplied the value does not need to be refreshed. SRAM is fast but costly. DRAM is slow but cheaper and denser.</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6</a:t>
            </a:fld>
            <a:endParaRPr lang="en-US" altLang="en-US"/>
          </a:p>
        </p:txBody>
      </p:sp>
    </p:spTree>
    <p:extLst>
      <p:ext uri="{BB962C8B-B14F-4D97-AF65-F5344CB8AC3E}">
        <p14:creationId xmlns:p14="http://schemas.microsoft.com/office/powerpoint/2010/main" val="452827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any odd # can be detected, but the probability is fairly low of getting 3+.</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9</a:t>
            </a:fld>
            <a:endParaRPr lang="en-US" altLang="en-US"/>
          </a:p>
        </p:txBody>
      </p:sp>
    </p:spTree>
    <p:extLst>
      <p:ext uri="{BB962C8B-B14F-4D97-AF65-F5344CB8AC3E}">
        <p14:creationId xmlns:p14="http://schemas.microsoft.com/office/powerpoint/2010/main" val="4122891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“Hamming codes” if you’re interested. Even more important in hazardous environments, e.g., satellites in space!</a:t>
            </a:r>
          </a:p>
          <a:p>
            <a:r>
              <a:rPr lang="en-US" dirty="0"/>
              <a:t>Note: still not foolproof! But you will actually experience an error with astronomically low probability, but not zero!</a:t>
            </a:r>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10</a:t>
            </a:fld>
            <a:endParaRPr lang="en-US" altLang="en-US"/>
          </a:p>
        </p:txBody>
      </p:sp>
    </p:spTree>
    <p:extLst>
      <p:ext uri="{BB962C8B-B14F-4D97-AF65-F5344CB8AC3E}">
        <p14:creationId xmlns:p14="http://schemas.microsoft.com/office/powerpoint/2010/main" val="530286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www.cs.princeton.edu</a:t>
            </a:r>
            <a:r>
              <a:rPr lang="en-US" dirty="0"/>
              <a:t>/courses/archive/spring17/cos126/assignments/</a:t>
            </a:r>
            <a:r>
              <a:rPr lang="en-US" dirty="0" err="1"/>
              <a:t>hamming.html</a:t>
            </a:r>
            <a:endParaRPr lang="en-US" dirty="0"/>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11</a:t>
            </a:fld>
            <a:endParaRPr lang="en-US" altLang="en-US"/>
          </a:p>
        </p:txBody>
      </p:sp>
    </p:spTree>
    <p:extLst>
      <p:ext uri="{BB962C8B-B14F-4D97-AF65-F5344CB8AC3E}">
        <p14:creationId xmlns:p14="http://schemas.microsoft.com/office/powerpoint/2010/main" val="585038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From https://</a:t>
            </a:r>
            <a:r>
              <a:rPr lang="en-US" dirty="0" err="1"/>
              <a:t>www.cs.princeton.edu</a:t>
            </a:r>
            <a:r>
              <a:rPr lang="en-US" dirty="0"/>
              <a:t>/courses/archive/spring17/cos126/assignments/</a:t>
            </a:r>
            <a:r>
              <a:rPr lang="en-US" dirty="0" err="1"/>
              <a:t>hamming.html</a:t>
            </a:r>
            <a:endParaRPr lang="en-US" dirty="0"/>
          </a:p>
          <a:p>
            <a:endParaRPr lang="en-US" dirty="0"/>
          </a:p>
        </p:txBody>
      </p:sp>
      <p:sp>
        <p:nvSpPr>
          <p:cNvPr id="4" name="Header Placeholder 3"/>
          <p:cNvSpPr>
            <a:spLocks noGrp="1"/>
          </p:cNvSpPr>
          <p:nvPr>
            <p:ph type="hdr" sz="quarter"/>
          </p:nvPr>
        </p:nvSpPr>
        <p:spPr/>
        <p:txBody>
          <a:bodyPr/>
          <a:lstStyle/>
          <a:p>
            <a:pPr>
              <a:defRPr/>
            </a:pPr>
            <a:r>
              <a:rPr lang="en-US"/>
              <a:t>Morgan Kaufmann Publishers</a:t>
            </a:r>
          </a:p>
        </p:txBody>
      </p:sp>
      <p:sp>
        <p:nvSpPr>
          <p:cNvPr id="5" name="Date Placeholder 4"/>
          <p:cNvSpPr>
            <a:spLocks noGrp="1"/>
          </p:cNvSpPr>
          <p:nvPr>
            <p:ph type="dt" idx="1"/>
          </p:nvPr>
        </p:nvSpPr>
        <p:spPr/>
        <p:txBody>
          <a:bodyPr/>
          <a:lstStyle/>
          <a:p>
            <a:pPr>
              <a:defRPr/>
            </a:pPr>
            <a:fld id="{97CC6111-B6E0-AF42-811D-9B96DE72BDAA}" type="datetime4">
              <a:rPr lang="en-US" smtClean="0"/>
              <a:pPr>
                <a:defRPr/>
              </a:pPr>
              <a:t>September 7, 2018</a:t>
            </a:fld>
            <a:endParaRPr lang="en-US"/>
          </a:p>
        </p:txBody>
      </p:sp>
      <p:sp>
        <p:nvSpPr>
          <p:cNvPr id="6" name="Footer Placeholder 5"/>
          <p:cNvSpPr>
            <a:spLocks noGrp="1"/>
          </p:cNvSpPr>
          <p:nvPr>
            <p:ph type="ftr" sz="quarter" idx="4"/>
          </p:nvPr>
        </p:nvSpPr>
        <p:spPr/>
        <p:txBody>
          <a:bodyPr/>
          <a:lstStyle/>
          <a:p>
            <a:pPr>
              <a:defRPr/>
            </a:pPr>
            <a:r>
              <a:rPr lang="en-US"/>
              <a:t>Chapter 1 — Computer Abstractions and Technology</a:t>
            </a:r>
          </a:p>
        </p:txBody>
      </p:sp>
      <p:sp>
        <p:nvSpPr>
          <p:cNvPr id="7" name="Slide Number Placeholder 6"/>
          <p:cNvSpPr>
            <a:spLocks noGrp="1"/>
          </p:cNvSpPr>
          <p:nvPr>
            <p:ph type="sldNum" sz="quarter" idx="5"/>
          </p:nvPr>
        </p:nvSpPr>
        <p:spPr/>
        <p:txBody>
          <a:bodyPr/>
          <a:lstStyle/>
          <a:p>
            <a:pPr>
              <a:defRPr/>
            </a:pPr>
            <a:fld id="{F08FD2BB-A72E-D242-B9C0-C256E65997B2}" type="slidenum">
              <a:rPr lang="en-US" altLang="en-US" smtClean="0"/>
              <a:pPr>
                <a:defRPr/>
              </a:pPr>
              <a:t>12</a:t>
            </a:fld>
            <a:endParaRPr lang="en-US" altLang="en-US"/>
          </a:p>
        </p:txBody>
      </p:sp>
    </p:spTree>
    <p:extLst>
      <p:ext uri="{BB962C8B-B14F-4D97-AF65-F5344CB8AC3E}">
        <p14:creationId xmlns:p14="http://schemas.microsoft.com/office/powerpoint/2010/main" val="2914653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1619250" y="1125538"/>
            <a:ext cx="28575" cy="5732462"/>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5" name="Rectangle 5"/>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6" name="Rectangle 6"/>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7" name="Rectangle 7"/>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defRPr/>
            </a:pPr>
            <a:endParaRPr lang="en-US"/>
          </a:p>
        </p:txBody>
      </p:sp>
      <p:sp>
        <p:nvSpPr>
          <p:cNvPr id="8" name="Rectangle 9"/>
          <p:cNvSpPr>
            <a:spLocks noChangeArrowheads="1"/>
          </p:cNvSpPr>
          <p:nvPr/>
        </p:nvSpPr>
        <p:spPr bwMode="auto">
          <a:xfrm>
            <a:off x="0" y="1125538"/>
            <a:ext cx="9144000" cy="174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9" name="Rectangle 10"/>
          <p:cNvSpPr>
            <a:spLocks noChangeArrowheads="1"/>
          </p:cNvSpPr>
          <p:nvPr/>
        </p:nvSpPr>
        <p:spPr bwMode="auto">
          <a:xfrm>
            <a:off x="1619250" y="549275"/>
            <a:ext cx="28575"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pic>
        <p:nvPicPr>
          <p:cNvPr id="10" name="Picture 14" descr="MK Logo (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30"/>
          <p:cNvGrpSpPr>
            <a:grpSpLocks/>
          </p:cNvGrpSpPr>
          <p:nvPr userDrawn="1"/>
        </p:nvGrpSpPr>
        <p:grpSpPr bwMode="auto">
          <a:xfrm>
            <a:off x="1774825" y="104775"/>
            <a:ext cx="6084888" cy="868363"/>
            <a:chOff x="1774113" y="104757"/>
            <a:chExt cx="6084936" cy="868541"/>
          </a:xfrm>
        </p:grpSpPr>
        <p:sp>
          <p:nvSpPr>
            <p:cNvPr id="12" name="TextBox 11"/>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3" name="TextBox 16"/>
            <p:cNvSpPr txBox="1">
              <a:spLocks noChangeArrowheads="1"/>
            </p:cNvSpPr>
            <p:nvPr userDrawn="1"/>
          </p:nvSpPr>
          <p:spPr bwMode="auto">
            <a:xfrm>
              <a:off x="2844096" y="573166"/>
              <a:ext cx="3957669" cy="40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GB" altLang="en-US" sz="2000">
                  <a:solidFill>
                    <a:schemeClr val="bg1"/>
                  </a:solidFill>
                </a:rPr>
                <a:t>The Hardware/Software Interface</a:t>
              </a:r>
              <a:endParaRPr lang="en-US" altLang="en-US" sz="2000">
                <a:solidFill>
                  <a:schemeClr val="bg1"/>
                </a:solidFill>
              </a:endParaRPr>
            </a:p>
          </p:txBody>
        </p:sp>
      </p:grpSp>
      <p:grpSp>
        <p:nvGrpSpPr>
          <p:cNvPr id="14" name="Group 29"/>
          <p:cNvGrpSpPr>
            <a:grpSpLocks/>
          </p:cNvGrpSpPr>
          <p:nvPr userDrawn="1"/>
        </p:nvGrpSpPr>
        <p:grpSpPr bwMode="auto">
          <a:xfrm>
            <a:off x="8004175" y="93663"/>
            <a:ext cx="935038" cy="935037"/>
            <a:chOff x="7956376" y="116632"/>
            <a:chExt cx="936104" cy="936104"/>
          </a:xfrm>
        </p:grpSpPr>
        <p:sp>
          <p:nvSpPr>
            <p:cNvPr id="15" name="32-Point Star 18"/>
            <p:cNvSpPr>
              <a:spLocks noChangeArrowheads="1"/>
            </p:cNvSpPr>
            <p:nvPr userDrawn="1"/>
          </p:nvSpPr>
          <p:spPr bwMode="auto">
            <a:xfrm>
              <a:off x="7956376" y="116632"/>
              <a:ext cx="936104" cy="936104"/>
            </a:xfrm>
            <a:prstGeom prst="star32">
              <a:avLst>
                <a:gd name="adj" fmla="val 37500"/>
              </a:avLst>
            </a:prstGeom>
            <a:solidFill>
              <a:srgbClr val="C00000"/>
            </a:solidFill>
            <a:ln w="9525">
              <a:solidFill>
                <a:schemeClr val="tx1"/>
              </a:solidFill>
              <a:round/>
              <a:headEnd/>
              <a:tailEnd/>
            </a:ln>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16" name="TextBox 19"/>
            <p:cNvSpPr txBox="1">
              <a:spLocks noChangeArrowheads="1"/>
            </p:cNvSpPr>
            <p:nvPr userDrawn="1"/>
          </p:nvSpPr>
          <p:spPr bwMode="auto">
            <a:xfrm>
              <a:off x="8112128" y="262849"/>
              <a:ext cx="642081" cy="707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GB" altLang="en-US" sz="2000">
                  <a:solidFill>
                    <a:schemeClr val="bg1"/>
                  </a:solidFill>
                  <a:latin typeface="Arial Black" charset="0"/>
                </a:rPr>
                <a:t>5</a:t>
              </a:r>
              <a:r>
                <a:rPr lang="en-GB" altLang="en-US" sz="2000" baseline="30000">
                  <a:solidFill>
                    <a:schemeClr val="bg1"/>
                  </a:solidFill>
                  <a:latin typeface="Arial Black" charset="0"/>
                </a:rPr>
                <a:t>th</a:t>
              </a:r>
              <a:endParaRPr lang="en-GB" altLang="en-US" sz="2000">
                <a:solidFill>
                  <a:schemeClr val="bg1"/>
                </a:solidFill>
                <a:latin typeface="Arial Black" charset="0"/>
              </a:endParaRPr>
            </a:p>
            <a:p>
              <a:endParaRPr lang="en-US" altLang="en-US" sz="2000">
                <a:solidFill>
                  <a:schemeClr val="bg1"/>
                </a:solidFill>
                <a:latin typeface="Arial Black" charset="0"/>
              </a:endParaRPr>
            </a:p>
          </p:txBody>
        </p:sp>
        <p:sp>
          <p:nvSpPr>
            <p:cNvPr id="17" name="TextBox 20"/>
            <p:cNvSpPr txBox="1">
              <a:spLocks noChangeArrowheads="1"/>
            </p:cNvSpPr>
            <p:nvPr userDrawn="1"/>
          </p:nvSpPr>
          <p:spPr bwMode="auto">
            <a:xfrm>
              <a:off x="8064449" y="517139"/>
              <a:ext cx="732672" cy="3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GB" altLang="en-US" sz="1400">
                  <a:solidFill>
                    <a:schemeClr val="bg1"/>
                  </a:solidFill>
                </a:rPr>
                <a:t>Edition</a:t>
              </a:r>
              <a:endParaRPr lang="en-US" altLang="en-US" sz="1400">
                <a:solidFill>
                  <a:schemeClr val="bg1"/>
                </a:solidFill>
              </a:endParaRPr>
            </a:p>
          </p:txBody>
        </p:sp>
      </p:grpSp>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1246084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25631A7-60E7-7244-A4EA-450241D92792}" type="slidenum">
              <a:rPr lang="en-AU" altLang="en-US"/>
              <a:pPr>
                <a:defRPr/>
              </a:pPr>
              <a:t>‹#›</a:t>
            </a:fld>
            <a:endParaRPr lang="en-AU" altLang="en-US"/>
          </a:p>
        </p:txBody>
      </p:sp>
    </p:spTree>
    <p:extLst>
      <p:ext uri="{BB962C8B-B14F-4D97-AF65-F5344CB8AC3E}">
        <p14:creationId xmlns:p14="http://schemas.microsoft.com/office/powerpoint/2010/main" val="1157014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FDF79DDB-D410-EA4F-9473-602D1DBFA8F1}" type="slidenum">
              <a:rPr lang="en-AU" altLang="en-US"/>
              <a:pPr>
                <a:defRPr/>
              </a:pPr>
              <a:t>‹#›</a:t>
            </a:fld>
            <a:endParaRPr lang="en-AU" altLang="en-US"/>
          </a:p>
        </p:txBody>
      </p:sp>
    </p:spTree>
    <p:extLst>
      <p:ext uri="{BB962C8B-B14F-4D97-AF65-F5344CB8AC3E}">
        <p14:creationId xmlns:p14="http://schemas.microsoft.com/office/powerpoint/2010/main" val="4791854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DC6F03C8-1942-634D-B348-82E6841B4DEC}" type="slidenum">
              <a:rPr lang="en-AU" altLang="en-US"/>
              <a:pPr>
                <a:defRPr/>
              </a:pPr>
              <a:t>‹#›</a:t>
            </a:fld>
            <a:endParaRPr lang="en-AU" altLang="en-US"/>
          </a:p>
        </p:txBody>
      </p:sp>
    </p:spTree>
    <p:extLst>
      <p:ext uri="{BB962C8B-B14F-4D97-AF65-F5344CB8AC3E}">
        <p14:creationId xmlns:p14="http://schemas.microsoft.com/office/powerpoint/2010/main" val="60690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80D1B24-8715-A740-AEB0-F063F9955747}" type="slidenum">
              <a:rPr lang="en-AU" altLang="en-US"/>
              <a:pPr>
                <a:defRPr/>
              </a:pPr>
              <a:t>‹#›</a:t>
            </a:fld>
            <a:endParaRPr lang="en-AU" altLang="en-US"/>
          </a:p>
        </p:txBody>
      </p:sp>
    </p:spTree>
    <p:extLst>
      <p:ext uri="{BB962C8B-B14F-4D97-AF65-F5344CB8AC3E}">
        <p14:creationId xmlns:p14="http://schemas.microsoft.com/office/powerpoint/2010/main" val="1845789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213" y="3757613"/>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B62E9CE-F100-E14B-87FF-B98D12F12EE8}" type="slidenum">
              <a:rPr lang="en-AU" altLang="en-US"/>
              <a:pPr>
                <a:defRPr/>
              </a:pPr>
              <a:t>‹#›</a:t>
            </a:fld>
            <a:endParaRPr lang="en-AU" altLang="en-US"/>
          </a:p>
        </p:txBody>
      </p:sp>
    </p:spTree>
    <p:extLst>
      <p:ext uri="{BB962C8B-B14F-4D97-AF65-F5344CB8AC3E}">
        <p14:creationId xmlns:p14="http://schemas.microsoft.com/office/powerpoint/2010/main" val="1781232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A562C786-EE3F-FD40-B876-B6D46C614EF3}" type="slidenum">
              <a:rPr lang="en-AU" altLang="en-US"/>
              <a:pPr>
                <a:defRPr/>
              </a:pPr>
              <a:t>‹#›</a:t>
            </a:fld>
            <a:endParaRPr lang="en-AU" altLang="en-US"/>
          </a:p>
        </p:txBody>
      </p:sp>
    </p:spTree>
    <p:extLst>
      <p:ext uri="{BB962C8B-B14F-4D97-AF65-F5344CB8AC3E}">
        <p14:creationId xmlns:p14="http://schemas.microsoft.com/office/powerpoint/2010/main" val="20437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1B4205B-3BB3-3B46-A5FF-0224824519BC}" type="slidenum">
              <a:rPr lang="en-AU" altLang="en-US"/>
              <a:pPr>
                <a:defRPr/>
              </a:pPr>
              <a:t>‹#›</a:t>
            </a:fld>
            <a:endParaRPr lang="en-AU" altLang="en-US"/>
          </a:p>
        </p:txBody>
      </p:sp>
    </p:spTree>
    <p:extLst>
      <p:ext uri="{BB962C8B-B14F-4D97-AF65-F5344CB8AC3E}">
        <p14:creationId xmlns:p14="http://schemas.microsoft.com/office/powerpoint/2010/main" val="1152996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4A1F31F-8F9A-134B-84E6-DBABBAB1DE1D}" type="slidenum">
              <a:rPr lang="en-AU" altLang="en-US"/>
              <a:pPr>
                <a:defRPr/>
              </a:pPr>
              <a:t>‹#›</a:t>
            </a:fld>
            <a:endParaRPr lang="en-AU" altLang="en-US"/>
          </a:p>
        </p:txBody>
      </p:sp>
    </p:spTree>
    <p:extLst>
      <p:ext uri="{BB962C8B-B14F-4D97-AF65-F5344CB8AC3E}">
        <p14:creationId xmlns:p14="http://schemas.microsoft.com/office/powerpoint/2010/main" val="167462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96ED4B8C-E97C-8E44-BC10-14DE6597711F}" type="slidenum">
              <a:rPr lang="en-AU" altLang="en-US"/>
              <a:pPr>
                <a:defRPr/>
              </a:pPr>
              <a:t>‹#›</a:t>
            </a:fld>
            <a:endParaRPr lang="en-AU" altLang="en-US"/>
          </a:p>
        </p:txBody>
      </p:sp>
    </p:spTree>
    <p:extLst>
      <p:ext uri="{BB962C8B-B14F-4D97-AF65-F5344CB8AC3E}">
        <p14:creationId xmlns:p14="http://schemas.microsoft.com/office/powerpoint/2010/main" val="479831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27112B6-527E-1B48-9BE7-F273D41ACD67}" type="slidenum">
              <a:rPr lang="en-AU" altLang="en-US"/>
              <a:pPr>
                <a:defRPr/>
              </a:pPr>
              <a:t>‹#›</a:t>
            </a:fld>
            <a:endParaRPr lang="en-AU" altLang="en-US"/>
          </a:p>
        </p:txBody>
      </p:sp>
    </p:spTree>
    <p:extLst>
      <p:ext uri="{BB962C8B-B14F-4D97-AF65-F5344CB8AC3E}">
        <p14:creationId xmlns:p14="http://schemas.microsoft.com/office/powerpoint/2010/main" val="727110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32493DD-6236-9D41-B0F1-FA2586741039}" type="slidenum">
              <a:rPr lang="en-AU" altLang="en-US"/>
              <a:pPr>
                <a:defRPr/>
              </a:pPr>
              <a:t>‹#›</a:t>
            </a:fld>
            <a:endParaRPr lang="en-AU" altLang="en-US"/>
          </a:p>
        </p:txBody>
      </p:sp>
    </p:spTree>
    <p:extLst>
      <p:ext uri="{BB962C8B-B14F-4D97-AF65-F5344CB8AC3E}">
        <p14:creationId xmlns:p14="http://schemas.microsoft.com/office/powerpoint/2010/main" val="137081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8E96F957-9832-0B4F-82F9-59C7E64F31A0}" type="slidenum">
              <a:rPr lang="en-AU" altLang="en-US"/>
              <a:pPr>
                <a:defRPr/>
              </a:pPr>
              <a:t>‹#›</a:t>
            </a:fld>
            <a:endParaRPr lang="en-AU" altLang="en-US"/>
          </a:p>
        </p:txBody>
      </p:sp>
    </p:spTree>
    <p:extLst>
      <p:ext uri="{BB962C8B-B14F-4D97-AF65-F5344CB8AC3E}">
        <p14:creationId xmlns:p14="http://schemas.microsoft.com/office/powerpoint/2010/main" val="1006063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23F35528-A3CE-094C-B344-DF874D0D00F7}" type="slidenum">
              <a:rPr lang="en-AU" altLang="en-US"/>
              <a:pPr>
                <a:defRPr/>
              </a:pPr>
              <a:t>‹#›</a:t>
            </a:fld>
            <a:endParaRPr lang="en-AU" altLang="en-US"/>
          </a:p>
        </p:txBody>
      </p:sp>
    </p:spTree>
    <p:extLst>
      <p:ext uri="{BB962C8B-B14F-4D97-AF65-F5344CB8AC3E}">
        <p14:creationId xmlns:p14="http://schemas.microsoft.com/office/powerpoint/2010/main" val="176346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sp>
        <p:nvSpPr>
          <p:cNvPr id="1027" name="Rectangle 3"/>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4"/>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294917" name="Rectangle 5"/>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smtClean="0"/>
            </a:lvl1pPr>
          </a:lstStyle>
          <a:p>
            <a:pPr>
              <a:defRPr/>
            </a:pPr>
            <a:r>
              <a:rPr lang="en-AU" altLang="en-US"/>
              <a:t>Chapter 1 — Computer Abstractions and Technology — </a:t>
            </a:r>
            <a:fld id="{DA85E8C0-DB33-BB4B-8FEA-DAB5A7CA0CAC}" type="slidenum">
              <a:rPr lang="en-AU" altLang="en-US"/>
              <a:pPr>
                <a:defRPr/>
              </a:pPr>
              <a:t>‹#›</a:t>
            </a:fld>
            <a:endParaRPr lang="en-AU" altLang="en-US"/>
          </a:p>
        </p:txBody>
      </p:sp>
      <p:sp>
        <p:nvSpPr>
          <p:cNvPr id="1030" name="Rectangle 7"/>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endParaRPr lang="en-US" altLang="en-US"/>
          </a:p>
        </p:txBody>
      </p:sp>
      <p:pic>
        <p:nvPicPr>
          <p:cNvPr id="1031" name="Picture 7" descr="MK Logo.jpg"/>
          <p:cNvPicPr>
            <a:picLocks noChangeAspect="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5"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Lst>
  <p:hf sldNum="0" hd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2312" y="1582738"/>
            <a:ext cx="8026151" cy="707886"/>
          </a:xfrm>
        </p:spPr>
        <p:txBody>
          <a:bodyPr/>
          <a:lstStyle/>
          <a:p>
            <a:pPr>
              <a:defRPr/>
            </a:pPr>
            <a:r>
              <a:rPr lang="en-US" dirty="0"/>
              <a:t>ECC</a:t>
            </a:r>
          </a:p>
        </p:txBody>
      </p:sp>
      <p:sp>
        <p:nvSpPr>
          <p:cNvPr id="18434" name="Text Placeholder 6"/>
          <p:cNvSpPr>
            <a:spLocks noGrp="1"/>
          </p:cNvSpPr>
          <p:nvPr>
            <p:ph type="body" idx="1"/>
          </p:nvPr>
        </p:nvSpPr>
        <p:spPr>
          <a:xfrm>
            <a:off x="689015" y="3645024"/>
            <a:ext cx="7772400" cy="1500187"/>
          </a:xfrm>
        </p:spPr>
        <p:txBody>
          <a:bodyPr/>
          <a:lstStyle/>
          <a:p>
            <a:r>
              <a:rPr lang="en-US" altLang="en-US" sz="3600" dirty="0"/>
              <a:t>Instructor: Robert Utterback</a:t>
            </a:r>
          </a:p>
          <a:p>
            <a:r>
              <a:rPr lang="en-US" altLang="en-US" sz="3600" dirty="0"/>
              <a:t>Lecture 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Error Correction Codes (ECC)</a:t>
            </a:r>
          </a:p>
        </p:txBody>
      </p:sp>
      <p:sp>
        <p:nvSpPr>
          <p:cNvPr id="18435" name="Content Placeholder 2"/>
          <p:cNvSpPr>
            <a:spLocks noGrp="1"/>
          </p:cNvSpPr>
          <p:nvPr>
            <p:ph idx="1"/>
          </p:nvPr>
        </p:nvSpPr>
        <p:spPr/>
        <p:txBody>
          <a:bodyPr/>
          <a:lstStyle/>
          <a:p>
            <a:r>
              <a:rPr lang="en-US" altLang="en-US" dirty="0"/>
              <a:t>Can correct certain errors</a:t>
            </a:r>
          </a:p>
          <a:p>
            <a:r>
              <a:rPr lang="en-US" altLang="en-US" dirty="0"/>
              <a:t>Requires more bits</a:t>
            </a:r>
          </a:p>
          <a:p>
            <a:pPr lvl="1"/>
            <a:r>
              <a:rPr lang="en-US" altLang="en-US" dirty="0"/>
              <a:t>7 bits for 64-bit word</a:t>
            </a:r>
          </a:p>
          <a:p>
            <a:pPr lvl="1"/>
            <a:r>
              <a:rPr lang="en-US" altLang="en-US" dirty="0"/>
              <a:t>8 bits for 128-bit word</a:t>
            </a:r>
          </a:p>
          <a:p>
            <a:r>
              <a:rPr lang="en-US" altLang="en-US" dirty="0"/>
              <a:t>Most computers use ECC for </a:t>
            </a:r>
          </a:p>
          <a:p>
            <a:pPr lvl="1"/>
            <a:r>
              <a:rPr lang="en-US" altLang="en-US" dirty="0"/>
              <a:t>Detection of 2 bits of error</a:t>
            </a:r>
          </a:p>
          <a:p>
            <a:pPr lvl="1"/>
            <a:r>
              <a:rPr lang="en-US" altLang="en-US" dirty="0"/>
              <a:t>Correction of 1 bit of error</a:t>
            </a:r>
          </a:p>
        </p:txBody>
      </p:sp>
    </p:spTree>
    <p:extLst>
      <p:ext uri="{BB962C8B-B14F-4D97-AF65-F5344CB8AC3E}">
        <p14:creationId xmlns:p14="http://schemas.microsoft.com/office/powerpoint/2010/main" val="119468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85F-52F7-7941-8C11-95CAE1A23EBF}"/>
              </a:ext>
            </a:extLst>
          </p:cNvPr>
          <p:cNvSpPr>
            <a:spLocks noGrp="1"/>
          </p:cNvSpPr>
          <p:nvPr>
            <p:ph type="title"/>
          </p:nvPr>
        </p:nvSpPr>
        <p:spPr/>
        <p:txBody>
          <a:bodyPr/>
          <a:lstStyle/>
          <a:p>
            <a:r>
              <a:rPr lang="en-US" dirty="0"/>
              <a:t>Hamming Code</a:t>
            </a:r>
          </a:p>
        </p:txBody>
      </p:sp>
      <p:sp>
        <p:nvSpPr>
          <p:cNvPr id="3" name="Content Placeholder 2">
            <a:extLst>
              <a:ext uri="{FF2B5EF4-FFF2-40B4-BE49-F238E27FC236}">
                <a16:creationId xmlns:a16="http://schemas.microsoft.com/office/drawing/2014/main" id="{080796B9-08F1-0C4C-A8F7-F0BE64BD7473}"/>
              </a:ext>
            </a:extLst>
          </p:cNvPr>
          <p:cNvSpPr>
            <a:spLocks noGrp="1"/>
          </p:cNvSpPr>
          <p:nvPr>
            <p:ph idx="1"/>
          </p:nvPr>
        </p:nvSpPr>
        <p:spPr/>
        <p:txBody>
          <a:bodyPr/>
          <a:lstStyle/>
          <a:p>
            <a:r>
              <a:rPr lang="en-US" dirty="0"/>
              <a:t>4 bits: 1101</a:t>
            </a:r>
          </a:p>
        </p:txBody>
      </p:sp>
      <p:sp>
        <p:nvSpPr>
          <p:cNvPr id="4" name="Footer Placeholder 3">
            <a:extLst>
              <a:ext uri="{FF2B5EF4-FFF2-40B4-BE49-F238E27FC236}">
                <a16:creationId xmlns:a16="http://schemas.microsoft.com/office/drawing/2014/main" id="{EDE5B7EC-CA48-E344-ADF0-C8568F1FA246}"/>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11</a:t>
            </a:fld>
            <a:endParaRPr lang="en-AU" altLang="en-US"/>
          </a:p>
        </p:txBody>
      </p:sp>
      <p:pic>
        <p:nvPicPr>
          <p:cNvPr id="5" name="Picture 4">
            <a:extLst>
              <a:ext uri="{FF2B5EF4-FFF2-40B4-BE49-F238E27FC236}">
                <a16:creationId xmlns:a16="http://schemas.microsoft.com/office/drawing/2014/main" id="{A039E2E1-5658-C543-81E2-AC5A7B51658A}"/>
              </a:ext>
            </a:extLst>
          </p:cNvPr>
          <p:cNvPicPr>
            <a:picLocks noChangeAspect="1"/>
          </p:cNvPicPr>
          <p:nvPr/>
        </p:nvPicPr>
        <p:blipFill>
          <a:blip r:embed="rId3"/>
          <a:stretch>
            <a:fillRect/>
          </a:stretch>
        </p:blipFill>
        <p:spPr>
          <a:xfrm>
            <a:off x="971600" y="2132856"/>
            <a:ext cx="6757845" cy="2884446"/>
          </a:xfrm>
          <a:prstGeom prst="rect">
            <a:avLst/>
          </a:prstGeom>
        </p:spPr>
      </p:pic>
    </p:spTree>
    <p:extLst>
      <p:ext uri="{BB962C8B-B14F-4D97-AF65-F5344CB8AC3E}">
        <p14:creationId xmlns:p14="http://schemas.microsoft.com/office/powerpoint/2010/main" val="1179390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507DE-DE82-6A41-AB33-15550A7D40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4F9A17-EA15-B64F-8092-0C36397FB7B7}"/>
              </a:ext>
            </a:extLst>
          </p:cNvPr>
          <p:cNvSpPr>
            <a:spLocks noGrp="1"/>
          </p:cNvSpPr>
          <p:nvPr>
            <p:ph idx="1"/>
          </p:nvPr>
        </p:nvSpPr>
        <p:spPr/>
        <p:txBody>
          <a:bodyPr/>
          <a:lstStyle/>
          <a:p>
            <a:r>
              <a:rPr lang="en-US" dirty="0"/>
              <a:t>Multiple parity checks, each circle</a:t>
            </a:r>
          </a:p>
        </p:txBody>
      </p:sp>
      <p:sp>
        <p:nvSpPr>
          <p:cNvPr id="4" name="Footer Placeholder 3">
            <a:extLst>
              <a:ext uri="{FF2B5EF4-FFF2-40B4-BE49-F238E27FC236}">
                <a16:creationId xmlns:a16="http://schemas.microsoft.com/office/drawing/2014/main" id="{7405787C-6BA0-514D-9ED3-C76CE4022A1D}"/>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12</a:t>
            </a:fld>
            <a:endParaRPr lang="en-AU" altLang="en-US"/>
          </a:p>
        </p:txBody>
      </p:sp>
      <p:pic>
        <p:nvPicPr>
          <p:cNvPr id="5" name="Picture 4">
            <a:extLst>
              <a:ext uri="{FF2B5EF4-FFF2-40B4-BE49-F238E27FC236}">
                <a16:creationId xmlns:a16="http://schemas.microsoft.com/office/drawing/2014/main" id="{FA34AC7C-85B9-7D40-81B4-B68FB4EA77BC}"/>
              </a:ext>
            </a:extLst>
          </p:cNvPr>
          <p:cNvPicPr>
            <a:picLocks noChangeAspect="1"/>
          </p:cNvPicPr>
          <p:nvPr/>
        </p:nvPicPr>
        <p:blipFill>
          <a:blip r:embed="rId3"/>
          <a:stretch>
            <a:fillRect/>
          </a:stretch>
        </p:blipFill>
        <p:spPr>
          <a:xfrm>
            <a:off x="1259632" y="2492896"/>
            <a:ext cx="6478325" cy="2691778"/>
          </a:xfrm>
          <a:prstGeom prst="rect">
            <a:avLst/>
          </a:prstGeom>
        </p:spPr>
      </p:pic>
    </p:spTree>
    <p:extLst>
      <p:ext uri="{BB962C8B-B14F-4D97-AF65-F5344CB8AC3E}">
        <p14:creationId xmlns:p14="http://schemas.microsoft.com/office/powerpoint/2010/main" val="357304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8D09-79EE-704E-9430-72D52FF055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9E4F97-31FB-C648-A8BE-001F4F5FCB3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6AB3327-8214-3842-9FB3-E2F5D06B3E15}"/>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13</a:t>
            </a:fld>
            <a:endParaRPr lang="en-AU" altLang="en-US"/>
          </a:p>
        </p:txBody>
      </p:sp>
      <p:pic>
        <p:nvPicPr>
          <p:cNvPr id="5" name="Picture 4">
            <a:extLst>
              <a:ext uri="{FF2B5EF4-FFF2-40B4-BE49-F238E27FC236}">
                <a16:creationId xmlns:a16="http://schemas.microsoft.com/office/drawing/2014/main" id="{91BAB3AD-0149-6C49-B4D3-F5FF3A6F8D10}"/>
              </a:ext>
            </a:extLst>
          </p:cNvPr>
          <p:cNvPicPr>
            <a:picLocks noChangeAspect="1"/>
          </p:cNvPicPr>
          <p:nvPr/>
        </p:nvPicPr>
        <p:blipFill>
          <a:blip r:embed="rId3"/>
          <a:stretch>
            <a:fillRect/>
          </a:stretch>
        </p:blipFill>
        <p:spPr>
          <a:xfrm>
            <a:off x="2699792" y="1923418"/>
            <a:ext cx="5749508" cy="3515990"/>
          </a:xfrm>
          <a:prstGeom prst="rect">
            <a:avLst/>
          </a:prstGeom>
        </p:spPr>
      </p:pic>
    </p:spTree>
    <p:extLst>
      <p:ext uri="{BB962C8B-B14F-4D97-AF65-F5344CB8AC3E}">
        <p14:creationId xmlns:p14="http://schemas.microsoft.com/office/powerpoint/2010/main" val="2458615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3318-525A-DB4D-83F2-C6BA4948B9CD}"/>
              </a:ext>
            </a:extLst>
          </p:cNvPr>
          <p:cNvSpPr>
            <a:spLocks noGrp="1"/>
          </p:cNvSpPr>
          <p:nvPr>
            <p:ph type="title"/>
          </p:nvPr>
        </p:nvSpPr>
        <p:spPr/>
        <p:txBody>
          <a:bodyPr/>
          <a:lstStyle/>
          <a:p>
            <a:r>
              <a:rPr lang="en-US" dirty="0"/>
              <a:t>Hamming Code Correction</a:t>
            </a:r>
          </a:p>
        </p:txBody>
      </p:sp>
      <p:sp>
        <p:nvSpPr>
          <p:cNvPr id="3" name="Content Placeholder 2">
            <a:extLst>
              <a:ext uri="{FF2B5EF4-FFF2-40B4-BE49-F238E27FC236}">
                <a16:creationId xmlns:a16="http://schemas.microsoft.com/office/drawing/2014/main" id="{5370F82E-397D-2842-83B9-F2F4E6843FAD}"/>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1DAD8A9-4AC8-7745-971B-AFFE4975477C}"/>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14</a:t>
            </a:fld>
            <a:endParaRPr lang="en-AU" altLang="en-US"/>
          </a:p>
        </p:txBody>
      </p:sp>
      <p:pic>
        <p:nvPicPr>
          <p:cNvPr id="5" name="Picture 4">
            <a:extLst>
              <a:ext uri="{FF2B5EF4-FFF2-40B4-BE49-F238E27FC236}">
                <a16:creationId xmlns:a16="http://schemas.microsoft.com/office/drawing/2014/main" id="{68E27987-3FAB-4E43-9D69-417E4913C7E8}"/>
              </a:ext>
            </a:extLst>
          </p:cNvPr>
          <p:cNvPicPr>
            <a:picLocks noChangeAspect="1"/>
          </p:cNvPicPr>
          <p:nvPr/>
        </p:nvPicPr>
        <p:blipFill>
          <a:blip r:embed="rId3"/>
          <a:stretch>
            <a:fillRect/>
          </a:stretch>
        </p:blipFill>
        <p:spPr>
          <a:xfrm>
            <a:off x="787134" y="2204864"/>
            <a:ext cx="8053920" cy="2689473"/>
          </a:xfrm>
          <a:prstGeom prst="rect">
            <a:avLst/>
          </a:prstGeom>
        </p:spPr>
      </p:pic>
    </p:spTree>
    <p:extLst>
      <p:ext uri="{BB962C8B-B14F-4D97-AF65-F5344CB8AC3E}">
        <p14:creationId xmlns:p14="http://schemas.microsoft.com/office/powerpoint/2010/main" val="85971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16EE-1EEA-494F-B9AB-5A1679E19E6E}"/>
              </a:ext>
            </a:extLst>
          </p:cNvPr>
          <p:cNvSpPr>
            <a:spLocks noGrp="1"/>
          </p:cNvSpPr>
          <p:nvPr>
            <p:ph type="title"/>
          </p:nvPr>
        </p:nvSpPr>
        <p:spPr/>
        <p:txBody>
          <a:bodyPr/>
          <a:lstStyle/>
          <a:p>
            <a:r>
              <a:rPr lang="en-US" dirty="0"/>
              <a:t>Errors in Parity Bits</a:t>
            </a:r>
          </a:p>
        </p:txBody>
      </p:sp>
      <p:sp>
        <p:nvSpPr>
          <p:cNvPr id="3" name="Content Placeholder 2">
            <a:extLst>
              <a:ext uri="{FF2B5EF4-FFF2-40B4-BE49-F238E27FC236}">
                <a16:creationId xmlns:a16="http://schemas.microsoft.com/office/drawing/2014/main" id="{56DE71AE-5950-3149-8F3E-FDD556B195AF}"/>
              </a:ext>
            </a:extLst>
          </p:cNvPr>
          <p:cNvSpPr>
            <a:spLocks noGrp="1"/>
          </p:cNvSpPr>
          <p:nvPr>
            <p:ph idx="1"/>
          </p:nvPr>
        </p:nvSpPr>
        <p:spPr/>
        <p:txBody>
          <a:bodyPr/>
          <a:lstStyle/>
          <a:p>
            <a:r>
              <a:rPr lang="en-US" dirty="0"/>
              <a:t>Sometimes the parity bits, not the data bits, get corrupted!</a:t>
            </a:r>
          </a:p>
          <a:p>
            <a:r>
              <a:rPr lang="en-US" dirty="0"/>
              <a:t>But only one parity check will fail</a:t>
            </a:r>
          </a:p>
          <a:p>
            <a:r>
              <a:rPr lang="en-US" dirty="0"/>
              <a:t>So we know which one got corrupted.</a:t>
            </a:r>
          </a:p>
        </p:txBody>
      </p:sp>
      <p:sp>
        <p:nvSpPr>
          <p:cNvPr id="4" name="Footer Placeholder 3">
            <a:extLst>
              <a:ext uri="{FF2B5EF4-FFF2-40B4-BE49-F238E27FC236}">
                <a16:creationId xmlns:a16="http://schemas.microsoft.com/office/drawing/2014/main" id="{200237A7-0EB0-E948-B37C-F48B6584C8DA}"/>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15</a:t>
            </a:fld>
            <a:endParaRPr lang="en-AU" altLang="en-US"/>
          </a:p>
        </p:txBody>
      </p:sp>
      <p:pic>
        <p:nvPicPr>
          <p:cNvPr id="5" name="Picture 4">
            <a:extLst>
              <a:ext uri="{FF2B5EF4-FFF2-40B4-BE49-F238E27FC236}">
                <a16:creationId xmlns:a16="http://schemas.microsoft.com/office/drawing/2014/main" id="{7364DAAE-FC3B-F64A-884C-02DCF98EA745}"/>
              </a:ext>
            </a:extLst>
          </p:cNvPr>
          <p:cNvPicPr>
            <a:picLocks noChangeAspect="1"/>
          </p:cNvPicPr>
          <p:nvPr/>
        </p:nvPicPr>
        <p:blipFill>
          <a:blip r:embed="rId3"/>
          <a:stretch>
            <a:fillRect/>
          </a:stretch>
        </p:blipFill>
        <p:spPr>
          <a:xfrm>
            <a:off x="1728067" y="3573016"/>
            <a:ext cx="5616624" cy="2333736"/>
          </a:xfrm>
          <a:prstGeom prst="rect">
            <a:avLst/>
          </a:prstGeom>
        </p:spPr>
      </p:pic>
    </p:spTree>
    <p:extLst>
      <p:ext uri="{BB962C8B-B14F-4D97-AF65-F5344CB8AC3E}">
        <p14:creationId xmlns:p14="http://schemas.microsoft.com/office/powerpoint/2010/main" val="353395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810C-D882-044F-B527-398F03261E67}"/>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774253F-3338-B044-A344-6F86489526FD}"/>
              </a:ext>
            </a:extLst>
          </p:cNvPr>
          <p:cNvSpPr>
            <a:spLocks noGrp="1"/>
          </p:cNvSpPr>
          <p:nvPr>
            <p:ph idx="1"/>
          </p:nvPr>
        </p:nvSpPr>
        <p:spPr/>
        <p:txBody>
          <a:bodyPr/>
          <a:lstStyle/>
          <a:p>
            <a:r>
              <a:rPr lang="en-US" dirty="0"/>
              <a:t>Combinational logic:</a:t>
            </a:r>
          </a:p>
          <a:p>
            <a:pPr lvl="1"/>
            <a:r>
              <a:rPr lang="en-US" dirty="0"/>
              <a:t>A: compute the same output given the same input</a:t>
            </a:r>
          </a:p>
          <a:p>
            <a:pPr lvl="1"/>
            <a:r>
              <a:rPr lang="en-US" dirty="0"/>
              <a:t>B: value depends on the inputs as well as the current contents of the memory</a:t>
            </a:r>
          </a:p>
          <a:p>
            <a:pPr lvl="1"/>
            <a:r>
              <a:rPr lang="en-US" dirty="0"/>
              <a:t>C: compute the # of combinations of a given set of elements</a:t>
            </a:r>
          </a:p>
        </p:txBody>
      </p:sp>
      <p:sp>
        <p:nvSpPr>
          <p:cNvPr id="4" name="Footer Placeholder 3">
            <a:extLst>
              <a:ext uri="{FF2B5EF4-FFF2-40B4-BE49-F238E27FC236}">
                <a16:creationId xmlns:a16="http://schemas.microsoft.com/office/drawing/2014/main" id="{95CDFCE1-2756-5D44-AE45-FEC6E2C8BEEE}"/>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2</a:t>
            </a:fld>
            <a:endParaRPr lang="en-AU" altLang="en-US"/>
          </a:p>
        </p:txBody>
      </p:sp>
    </p:spTree>
    <p:extLst>
      <p:ext uri="{BB962C8B-B14F-4D97-AF65-F5344CB8AC3E}">
        <p14:creationId xmlns:p14="http://schemas.microsoft.com/office/powerpoint/2010/main" val="262627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323A-72EB-874A-82DD-AD28BD1FB5E3}"/>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1AC9DE7-B6EC-D647-83C6-94F21327B1C1}"/>
              </a:ext>
            </a:extLst>
          </p:cNvPr>
          <p:cNvSpPr>
            <a:spLocks noGrp="1"/>
          </p:cNvSpPr>
          <p:nvPr>
            <p:ph idx="1"/>
          </p:nvPr>
        </p:nvSpPr>
        <p:spPr/>
        <p:txBody>
          <a:bodyPr/>
          <a:lstStyle/>
          <a:p>
            <a:r>
              <a:rPr lang="en-US" dirty="0"/>
              <a:t>A: A latch</a:t>
            </a:r>
          </a:p>
          <a:p>
            <a:r>
              <a:rPr lang="en-US" dirty="0"/>
              <a:t>B: A flip-flop</a:t>
            </a:r>
          </a:p>
        </p:txBody>
      </p:sp>
      <p:sp>
        <p:nvSpPr>
          <p:cNvPr id="4" name="Footer Placeholder 3">
            <a:extLst>
              <a:ext uri="{FF2B5EF4-FFF2-40B4-BE49-F238E27FC236}">
                <a16:creationId xmlns:a16="http://schemas.microsoft.com/office/drawing/2014/main" id="{C3D11E20-4445-9B43-A845-A63DD10F1CF6}"/>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3</a:t>
            </a:fld>
            <a:endParaRPr lang="en-AU" altLang="en-US"/>
          </a:p>
        </p:txBody>
      </p:sp>
      <p:pic>
        <p:nvPicPr>
          <p:cNvPr id="5" name="Picture 2">
            <a:extLst>
              <a:ext uri="{FF2B5EF4-FFF2-40B4-BE49-F238E27FC236}">
                <a16:creationId xmlns:a16="http://schemas.microsoft.com/office/drawing/2014/main" id="{76684F0F-01F6-F343-8378-47754236B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298" y="2204864"/>
            <a:ext cx="31337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26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8BE-3B81-4A4E-896A-10D73A6BDDC1}"/>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B037F58A-AD00-E640-BACD-404F1FD68EF4}"/>
              </a:ext>
            </a:extLst>
          </p:cNvPr>
          <p:cNvSpPr>
            <a:spLocks noGrp="1"/>
          </p:cNvSpPr>
          <p:nvPr>
            <p:ph idx="1"/>
          </p:nvPr>
        </p:nvSpPr>
        <p:spPr/>
        <p:txBody>
          <a:bodyPr/>
          <a:lstStyle/>
          <a:p>
            <a:pPr marL="0" indent="0">
              <a:buNone/>
            </a:pPr>
            <a:endParaRPr lang="en-US" dirty="0"/>
          </a:p>
          <a:p>
            <a:r>
              <a:rPr lang="en-US" dirty="0"/>
              <a:t>A: D-Flip-Flop</a:t>
            </a:r>
          </a:p>
          <a:p>
            <a:r>
              <a:rPr lang="en-US" dirty="0"/>
              <a:t>B: S-R Flip-flop</a:t>
            </a:r>
          </a:p>
          <a:p>
            <a:r>
              <a:rPr lang="en-US" dirty="0"/>
              <a:t>C: D-Latch</a:t>
            </a:r>
          </a:p>
          <a:p>
            <a:r>
              <a:rPr lang="en-US" dirty="0"/>
              <a:t>D: None of the above</a:t>
            </a:r>
          </a:p>
        </p:txBody>
      </p:sp>
      <p:sp>
        <p:nvSpPr>
          <p:cNvPr id="4" name="Footer Placeholder 3">
            <a:extLst>
              <a:ext uri="{FF2B5EF4-FFF2-40B4-BE49-F238E27FC236}">
                <a16:creationId xmlns:a16="http://schemas.microsoft.com/office/drawing/2014/main" id="{4DE41A67-EC33-3F47-9F60-52971E74B1B6}"/>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4</a:t>
            </a:fld>
            <a:endParaRPr lang="en-AU" altLang="en-US"/>
          </a:p>
        </p:txBody>
      </p:sp>
      <p:pic>
        <p:nvPicPr>
          <p:cNvPr id="5" name="Picture 2">
            <a:extLst>
              <a:ext uri="{FF2B5EF4-FFF2-40B4-BE49-F238E27FC236}">
                <a16:creationId xmlns:a16="http://schemas.microsoft.com/office/drawing/2014/main" id="{5BAE05F3-CD1B-514D-B66B-F329BFFA0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363" y="2371725"/>
            <a:ext cx="39052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265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a:t>D Flip Flop</a:t>
            </a:r>
          </a:p>
        </p:txBody>
      </p:sp>
      <p:sp>
        <p:nvSpPr>
          <p:cNvPr id="16387" name="Content Placeholder 2"/>
          <p:cNvSpPr>
            <a:spLocks noGrp="1"/>
          </p:cNvSpPr>
          <p:nvPr>
            <p:ph idx="1"/>
          </p:nvPr>
        </p:nvSpPr>
        <p:spPr/>
        <p:txBody>
          <a:bodyPr/>
          <a:lstStyle/>
          <a:p>
            <a:r>
              <a:rPr lang="en-US" altLang="en-US"/>
              <a:t>D Flip Flop with a Falling-Edge Trigger</a:t>
            </a:r>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336704" cy="257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C6C14D23-FBE5-EA43-8A53-43021989F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016" y="4293096"/>
            <a:ext cx="6552083" cy="23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02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4055-76EC-DE4A-9CB0-D135C999A78A}"/>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FFA71D7B-0A0C-894D-AF86-4FC77E2D8E3E}"/>
              </a:ext>
            </a:extLst>
          </p:cNvPr>
          <p:cNvSpPr>
            <a:spLocks noGrp="1"/>
          </p:cNvSpPr>
          <p:nvPr>
            <p:ph idx="1"/>
          </p:nvPr>
        </p:nvSpPr>
        <p:spPr/>
        <p:txBody>
          <a:bodyPr/>
          <a:lstStyle/>
          <a:p>
            <a:r>
              <a:rPr lang="en-US" dirty="0"/>
              <a:t>Difference between SRAM and DRAM?</a:t>
            </a:r>
          </a:p>
        </p:txBody>
      </p:sp>
      <p:sp>
        <p:nvSpPr>
          <p:cNvPr id="4" name="Footer Placeholder 3">
            <a:extLst>
              <a:ext uri="{FF2B5EF4-FFF2-40B4-BE49-F238E27FC236}">
                <a16:creationId xmlns:a16="http://schemas.microsoft.com/office/drawing/2014/main" id="{4A382FED-C903-7D46-927B-DC6951E54056}"/>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6</a:t>
            </a:fld>
            <a:endParaRPr lang="en-AU" altLang="en-US"/>
          </a:p>
        </p:txBody>
      </p:sp>
    </p:spTree>
    <p:extLst>
      <p:ext uri="{BB962C8B-B14F-4D97-AF65-F5344CB8AC3E}">
        <p14:creationId xmlns:p14="http://schemas.microsoft.com/office/powerpoint/2010/main" val="291654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62097-9978-F846-A6F9-E95E074089B0}"/>
              </a:ext>
            </a:extLst>
          </p:cNvPr>
          <p:cNvSpPr>
            <a:spLocks noGrp="1"/>
          </p:cNvSpPr>
          <p:nvPr>
            <p:ph type="title"/>
          </p:nvPr>
        </p:nvSpPr>
        <p:spPr/>
        <p:txBody>
          <a:bodyPr/>
          <a:lstStyle/>
          <a:p>
            <a:r>
              <a:rPr lang="en-US" dirty="0"/>
              <a:t>Memory Errors</a:t>
            </a:r>
          </a:p>
        </p:txBody>
      </p:sp>
      <p:sp>
        <p:nvSpPr>
          <p:cNvPr id="3" name="Content Placeholder 2">
            <a:extLst>
              <a:ext uri="{FF2B5EF4-FFF2-40B4-BE49-F238E27FC236}">
                <a16:creationId xmlns:a16="http://schemas.microsoft.com/office/drawing/2014/main" id="{81B2BC2D-7FF1-934D-82A3-15282076BA22}"/>
              </a:ext>
            </a:extLst>
          </p:cNvPr>
          <p:cNvSpPr>
            <a:spLocks noGrp="1"/>
          </p:cNvSpPr>
          <p:nvPr>
            <p:ph idx="1"/>
          </p:nvPr>
        </p:nvSpPr>
        <p:spPr/>
        <p:txBody>
          <a:bodyPr/>
          <a:lstStyle/>
          <a:p>
            <a:r>
              <a:rPr lang="en-US" dirty="0"/>
              <a:t>Large memories have errors!</a:t>
            </a:r>
          </a:p>
          <a:p>
            <a:endParaRPr lang="en-US" dirty="0"/>
          </a:p>
          <a:p>
            <a:r>
              <a:rPr lang="en-US" dirty="0"/>
              <a:t>Spontaneous corruption of data/crashes!</a:t>
            </a:r>
          </a:p>
        </p:txBody>
      </p:sp>
      <p:sp>
        <p:nvSpPr>
          <p:cNvPr id="4" name="Footer Placeholder 3">
            <a:extLst>
              <a:ext uri="{FF2B5EF4-FFF2-40B4-BE49-F238E27FC236}">
                <a16:creationId xmlns:a16="http://schemas.microsoft.com/office/drawing/2014/main" id="{3EC06A2D-F1D2-A54A-A997-B17C6B5B2500}"/>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7</a:t>
            </a:fld>
            <a:endParaRPr lang="en-AU" altLang="en-US"/>
          </a:p>
        </p:txBody>
      </p:sp>
    </p:spTree>
    <p:extLst>
      <p:ext uri="{BB962C8B-B14F-4D97-AF65-F5344CB8AC3E}">
        <p14:creationId xmlns:p14="http://schemas.microsoft.com/office/powerpoint/2010/main" val="409902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6BA7-FD75-664B-9603-164C93244334}"/>
              </a:ext>
            </a:extLst>
          </p:cNvPr>
          <p:cNvSpPr>
            <a:spLocks noGrp="1"/>
          </p:cNvSpPr>
          <p:nvPr>
            <p:ph type="title"/>
          </p:nvPr>
        </p:nvSpPr>
        <p:spPr/>
        <p:txBody>
          <a:bodyPr/>
          <a:lstStyle/>
          <a:p>
            <a:r>
              <a:rPr lang="en-US" dirty="0"/>
              <a:t>Parity Code</a:t>
            </a:r>
          </a:p>
        </p:txBody>
      </p:sp>
      <p:sp>
        <p:nvSpPr>
          <p:cNvPr id="3" name="Content Placeholder 2">
            <a:extLst>
              <a:ext uri="{FF2B5EF4-FFF2-40B4-BE49-F238E27FC236}">
                <a16:creationId xmlns:a16="http://schemas.microsoft.com/office/drawing/2014/main" id="{8D22A4CF-4E99-DF40-9556-58193F64F8CB}"/>
              </a:ext>
            </a:extLst>
          </p:cNvPr>
          <p:cNvSpPr>
            <a:spLocks noGrp="1"/>
          </p:cNvSpPr>
          <p:nvPr>
            <p:ph idx="1"/>
          </p:nvPr>
        </p:nvSpPr>
        <p:spPr/>
        <p:txBody>
          <a:bodyPr/>
          <a:lstStyle/>
          <a:p>
            <a:r>
              <a:rPr lang="en-US" dirty="0"/>
              <a:t>Count the number of ones in a word</a:t>
            </a:r>
          </a:p>
          <a:p>
            <a:r>
              <a:rPr lang="en-US" dirty="0"/>
              <a:t>1 for odd parity, 0 for even</a:t>
            </a:r>
          </a:p>
          <a:p>
            <a:r>
              <a:rPr lang="en-US" dirty="0"/>
              <a:t>Store a parity bit for every word</a:t>
            </a:r>
          </a:p>
          <a:p>
            <a:pPr lvl="1"/>
            <a:r>
              <a:rPr lang="en-US" dirty="0"/>
              <a:t>Calculate when writing</a:t>
            </a:r>
          </a:p>
          <a:p>
            <a:pPr lvl="1"/>
            <a:r>
              <a:rPr lang="en-US" dirty="0"/>
              <a:t>Check when reading</a:t>
            </a:r>
          </a:p>
          <a:p>
            <a:pPr lvl="1"/>
            <a:r>
              <a:rPr lang="en-US" dirty="0"/>
              <a:t>No match =&gt; error!</a:t>
            </a:r>
          </a:p>
        </p:txBody>
      </p:sp>
      <p:sp>
        <p:nvSpPr>
          <p:cNvPr id="4" name="Footer Placeholder 3">
            <a:extLst>
              <a:ext uri="{FF2B5EF4-FFF2-40B4-BE49-F238E27FC236}">
                <a16:creationId xmlns:a16="http://schemas.microsoft.com/office/drawing/2014/main" id="{F4359C05-7E65-2B4D-83A7-D61B2D07733B}"/>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8</a:t>
            </a:fld>
            <a:endParaRPr lang="en-AU" altLang="en-US"/>
          </a:p>
        </p:txBody>
      </p:sp>
    </p:spTree>
    <p:extLst>
      <p:ext uri="{BB962C8B-B14F-4D97-AF65-F5344CB8AC3E}">
        <p14:creationId xmlns:p14="http://schemas.microsoft.com/office/powerpoint/2010/main" val="32298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93187-9E19-0148-8EA6-FBDF23AC27EE}"/>
              </a:ext>
            </a:extLst>
          </p:cNvPr>
          <p:cNvSpPr>
            <a:spLocks noGrp="1"/>
          </p:cNvSpPr>
          <p:nvPr>
            <p:ph type="title"/>
          </p:nvPr>
        </p:nvSpPr>
        <p:spPr/>
        <p:txBody>
          <a:bodyPr/>
          <a:lstStyle/>
          <a:p>
            <a:r>
              <a:rPr lang="en-US" dirty="0"/>
              <a:t>Error Detection Code</a:t>
            </a:r>
          </a:p>
        </p:txBody>
      </p:sp>
      <p:sp>
        <p:nvSpPr>
          <p:cNvPr id="3" name="Content Placeholder 2">
            <a:extLst>
              <a:ext uri="{FF2B5EF4-FFF2-40B4-BE49-F238E27FC236}">
                <a16:creationId xmlns:a16="http://schemas.microsoft.com/office/drawing/2014/main" id="{7AFB54DE-A273-A947-9A6D-0B5052E43319}"/>
              </a:ext>
            </a:extLst>
          </p:cNvPr>
          <p:cNvSpPr>
            <a:spLocks noGrp="1"/>
          </p:cNvSpPr>
          <p:nvPr>
            <p:ph idx="1"/>
          </p:nvPr>
        </p:nvSpPr>
        <p:spPr/>
        <p:txBody>
          <a:bodyPr/>
          <a:lstStyle/>
          <a:p>
            <a:r>
              <a:rPr lang="en-US" dirty="0"/>
              <a:t>1-bit parity scheme</a:t>
            </a:r>
          </a:p>
          <a:p>
            <a:pPr lvl="1"/>
            <a:r>
              <a:rPr lang="en-US" dirty="0"/>
              <a:t>Assured to catch only 1 bit of error</a:t>
            </a:r>
          </a:p>
          <a:p>
            <a:pPr lvl="1"/>
            <a:r>
              <a:rPr lang="en-US" dirty="0"/>
              <a:t>2 (or any even #) can slip past</a:t>
            </a:r>
          </a:p>
          <a:p>
            <a:pPr lvl="1"/>
            <a:endParaRPr lang="en-US" dirty="0"/>
          </a:p>
          <a:p>
            <a:r>
              <a:rPr lang="en-US" dirty="0"/>
              <a:t>Cannot say </a:t>
            </a:r>
            <a:r>
              <a:rPr lang="en-US" b="1" dirty="0"/>
              <a:t>which </a:t>
            </a:r>
            <a:r>
              <a:rPr lang="en-US" dirty="0"/>
              <a:t>bit is wrong</a:t>
            </a:r>
          </a:p>
        </p:txBody>
      </p:sp>
      <p:sp>
        <p:nvSpPr>
          <p:cNvPr id="4" name="Footer Placeholder 3">
            <a:extLst>
              <a:ext uri="{FF2B5EF4-FFF2-40B4-BE49-F238E27FC236}">
                <a16:creationId xmlns:a16="http://schemas.microsoft.com/office/drawing/2014/main" id="{B6453F8C-0B63-C442-8209-39B707844644}"/>
              </a:ext>
            </a:extLst>
          </p:cNvPr>
          <p:cNvSpPr>
            <a:spLocks noGrp="1"/>
          </p:cNvSpPr>
          <p:nvPr>
            <p:ph type="ftr" sz="quarter" idx="10"/>
          </p:nvPr>
        </p:nvSpPr>
        <p:spPr/>
        <p:txBody>
          <a:bodyPr/>
          <a:lstStyle/>
          <a:p>
            <a:pPr>
              <a:defRPr/>
            </a:pPr>
            <a:r>
              <a:rPr lang="en-AU" altLang="en-US"/>
              <a:t>Chapter 1 — Computer Abstractions and Technology — </a:t>
            </a:r>
            <a:fld id="{A562C786-EE3F-FD40-B876-B6D46C614EF3}" type="slidenum">
              <a:rPr lang="en-AU" altLang="en-US" smtClean="0"/>
              <a:pPr>
                <a:defRPr/>
              </a:pPr>
              <a:t>9</a:t>
            </a:fld>
            <a:endParaRPr lang="en-AU" altLang="en-US"/>
          </a:p>
        </p:txBody>
      </p:sp>
    </p:spTree>
    <p:extLst>
      <p:ext uri="{BB962C8B-B14F-4D97-AF65-F5344CB8AC3E}">
        <p14:creationId xmlns:p14="http://schemas.microsoft.com/office/powerpoint/2010/main" val="3161290431"/>
      </p:ext>
    </p:extLst>
  </p:cSld>
  <p:clrMapOvr>
    <a:masterClrMapping/>
  </p:clrMapOvr>
</p:sld>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18151</TotalTime>
  <Words>852</Words>
  <Application>Microsoft Macintosh PowerPoint</Application>
  <PresentationFormat>On-screen Show (4:3)</PresentationFormat>
  <Paragraphs>131</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Black</vt:lpstr>
      <vt:lpstr>Corbel</vt:lpstr>
      <vt:lpstr>Times New Roman</vt:lpstr>
      <vt:lpstr>Wingdings</vt:lpstr>
      <vt:lpstr>2_Blends</vt:lpstr>
      <vt:lpstr>ECC</vt:lpstr>
      <vt:lpstr>Review</vt:lpstr>
      <vt:lpstr>Review</vt:lpstr>
      <vt:lpstr>Review</vt:lpstr>
      <vt:lpstr>D Flip Flop</vt:lpstr>
      <vt:lpstr>Review</vt:lpstr>
      <vt:lpstr>Memory Errors</vt:lpstr>
      <vt:lpstr>Parity Code</vt:lpstr>
      <vt:lpstr>Error Detection Code</vt:lpstr>
      <vt:lpstr>Error Correction Codes (ECC)</vt:lpstr>
      <vt:lpstr>Hamming Code</vt:lpstr>
      <vt:lpstr>PowerPoint Presentation</vt:lpstr>
      <vt:lpstr>PowerPoint Presentation</vt:lpstr>
      <vt:lpstr>Hamming Code Correction</vt:lpstr>
      <vt:lpstr>Errors in Parity Bits</vt:lpstr>
    </vt:vector>
  </TitlesOfParts>
  <Company>Ashenden Designs Pty Ltd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lastModifiedBy>Utterback, Robert</cp:lastModifiedBy>
  <cp:revision>517</cp:revision>
  <dcterms:created xsi:type="dcterms:W3CDTF">2001-07-25T06:45:25Z</dcterms:created>
  <dcterms:modified xsi:type="dcterms:W3CDTF">2018-09-07T16:40:12Z</dcterms:modified>
</cp:coreProperties>
</file>